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9" r:id="rId7"/>
    <p:sldId id="263" r:id="rId8"/>
    <p:sldId id="264" r:id="rId9"/>
    <p:sldId id="265" r:id="rId10"/>
    <p:sldId id="258" r:id="rId11"/>
    <p:sldId id="261" r:id="rId12"/>
    <p:sldId id="267" r:id="rId13"/>
  </p:sldIdLst>
  <p:sldSz cx="12192000" cy="6858000"/>
  <p:notesSz cx="9296400" cy="70104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25E"/>
    <a:srgbClr val="8FA67A"/>
    <a:srgbClr val="88B16F"/>
    <a:srgbClr val="B0C858"/>
    <a:srgbClr val="B6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712"/>
  </p:normalViewPr>
  <p:slideViewPr>
    <p:cSldViewPr snapToGrid="0">
      <p:cViewPr varScale="1">
        <p:scale>
          <a:sx n="100" d="100"/>
          <a:sy n="100" d="100"/>
        </p:scale>
        <p:origin x="94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174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A3750E-698D-4A84-A9EA-763070DFDF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52CEE-9069-402D-AC0B-0016ACCEF0F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024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38E9BE13-F0CD-4984-95F6-5993426636DA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DF293C6C-82EA-4D9D-AA8A-69C85F2EE2B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37326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So </a:t>
            </a:r>
            <a:r>
              <a:rPr lang="fr-FR" dirty="0" err="1"/>
              <a:t>pleased</a:t>
            </a:r>
            <a:r>
              <a:rPr lang="fr-FR" dirty="0"/>
              <a:t> to </a:t>
            </a:r>
            <a:r>
              <a:rPr lang="fr-FR" dirty="0" err="1"/>
              <a:t>represent</a:t>
            </a:r>
            <a:r>
              <a:rPr lang="fr-FR" dirty="0"/>
              <a:t> UQAM on the </a:t>
            </a:r>
            <a:r>
              <a:rPr lang="fr-FR" dirty="0" err="1"/>
              <a:t>subject</a:t>
            </a:r>
            <a:r>
              <a:rPr lang="fr-FR" dirty="0"/>
              <a:t> of </a:t>
            </a:r>
            <a:r>
              <a:rPr lang="fr-FR" dirty="0" err="1"/>
              <a:t>creative</a:t>
            </a:r>
            <a:r>
              <a:rPr lang="fr-FR" dirty="0"/>
              <a:t> </a:t>
            </a:r>
            <a:r>
              <a:rPr lang="fr-FR" dirty="0" err="1"/>
              <a:t>tourism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happens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the </a:t>
            </a:r>
            <a:r>
              <a:rPr lang="fr-FR" dirty="0" err="1"/>
              <a:t>subject</a:t>
            </a:r>
            <a:r>
              <a:rPr lang="fr-FR" dirty="0"/>
              <a:t> of </a:t>
            </a:r>
            <a:r>
              <a:rPr lang="fr-FR" dirty="0" err="1"/>
              <a:t>my</a:t>
            </a:r>
            <a:r>
              <a:rPr lang="fr-FR" dirty="0"/>
              <a:t> doctoral </a:t>
            </a:r>
            <a:r>
              <a:rPr lang="fr-FR" dirty="0" err="1"/>
              <a:t>thesis</a:t>
            </a:r>
            <a:r>
              <a:rPr lang="fr-FR" dirty="0"/>
              <a:t>. </a:t>
            </a:r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everyone</a:t>
            </a:r>
            <a:r>
              <a:rPr lang="fr-FR" dirty="0"/>
              <a:t> for </a:t>
            </a:r>
            <a:r>
              <a:rPr lang="fr-FR" dirty="0" err="1"/>
              <a:t>attending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quite</a:t>
            </a:r>
            <a:r>
              <a:rPr lang="fr-FR" dirty="0"/>
              <a:t> </a:t>
            </a:r>
            <a:r>
              <a:rPr lang="fr-FR" dirty="0" err="1"/>
              <a:t>extraordinary</a:t>
            </a:r>
            <a:r>
              <a:rPr lang="fr-FR" dirty="0"/>
              <a:t> webinar!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let’s</a:t>
            </a:r>
            <a:r>
              <a:rPr lang="fr-FR" dirty="0"/>
              <a:t> start right </a:t>
            </a:r>
            <a:r>
              <a:rPr lang="fr-FR" dirty="0" err="1"/>
              <a:t>now</a:t>
            </a:r>
            <a:r>
              <a:rPr lang="fr-FR" dirty="0"/>
              <a:t>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293C6C-82EA-4D9D-AA8A-69C85F2EE2B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72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293C6C-82EA-4D9D-AA8A-69C85F2EE2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80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293C6C-82EA-4D9D-AA8A-69C85F2EE2B5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4748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293C6C-82EA-4D9D-AA8A-69C85F2EE2B5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445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293C6C-82EA-4D9D-AA8A-69C85F2EE2B5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3929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293C6C-82EA-4D9D-AA8A-69C85F2EE2B5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9614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my</a:t>
            </a:r>
            <a:r>
              <a:rPr lang="fr-CA" dirty="0"/>
              <a:t> 5-year </a:t>
            </a:r>
            <a:r>
              <a:rPr lang="fr-CA" dirty="0" err="1"/>
              <a:t>analysis</a:t>
            </a:r>
            <a:r>
              <a:rPr lang="fr-CA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293C6C-82EA-4D9D-AA8A-69C85F2EE2B5}" type="slidenum">
              <a:rPr lang="fr-FR" noProof="0" smtClean="0"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31367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293C6C-82EA-4D9D-AA8A-69C85F2EE2B5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41453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293C6C-82EA-4D9D-AA8A-69C85F2EE2B5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3342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E9989508-3C99-4B56-B1B0-A6798DE6FC39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FADB55-176A-4600-92FB-67616D0B805B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B9B2F2-07AF-4EF7-A6A8-87831E5965C9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C9F681-F744-4E83-B94D-4CC15DDABDB0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C53F45-FA05-464E-8AE8-BBB5EABA31D4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B78598-320A-4DDF-AB8D-B673873947E3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C4C93F-1E02-407D-A313-A8EEF67EBA75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573D6D-EF56-4828-8F4D-C8A606D71CDB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2E26FC-EC9F-4D7D-B3F5-53D1CAD404AB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D213F1-4C46-40E3-88F6-C14D20DA5847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F2F5C-7356-40EA-8A60-A9201B19A93C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EF999658-25A3-48F1-BED5-8C94C08EEA0A}" type="datetime1">
              <a:rPr lang="fr-FR" noProof="0" smtClean="0"/>
              <a:t>23/10/2021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our.pt/en/about/overvie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nterforinterculturaldialogue.org/2020/12/09/creatour-pt-documentary-on-creative-tourism-portuga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our.pt/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lisle.marie-andree@courrier.uqam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63DF51-25BE-4125-9566-B699E9293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0" r="8569"/>
          <a:stretch/>
        </p:blipFill>
        <p:spPr>
          <a:xfrm>
            <a:off x="4580149" y="806830"/>
            <a:ext cx="1890498" cy="15160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D67543-1C4D-4973-A9B1-2F69B4379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621" y="2439825"/>
            <a:ext cx="1586293" cy="1508009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3AC11015-F2CB-4D60-91CF-0B141F4A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082" y="4196358"/>
            <a:ext cx="1706217" cy="432791"/>
          </a:xfrm>
        </p:spPr>
        <p:txBody>
          <a:bodyPr/>
          <a:lstStyle/>
          <a:p>
            <a:r>
              <a:rPr lang="fr-CA" sz="800" dirty="0"/>
              <a:t>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34002C-587E-4F0F-A9CB-5B4EE2AB9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9987" y="4718245"/>
            <a:ext cx="8753094" cy="1505583"/>
          </a:xfrm>
        </p:spPr>
        <p:txBody>
          <a:bodyPr rtlCol="0">
            <a:normAutofit fontScale="92500"/>
          </a:bodyPr>
          <a:lstStyle/>
          <a:p>
            <a:pPr rtl="0"/>
            <a:r>
              <a:rPr lang="fr-FR" sz="4400" b="1" dirty="0">
                <a:solidFill>
                  <a:srgbClr val="A5C25E"/>
                </a:solidFill>
              </a:rPr>
              <a:t>CREATIVE TOURISM, an Introduction </a:t>
            </a:r>
            <a:endParaRPr lang="fr-FR" sz="2400" dirty="0">
              <a:solidFill>
                <a:srgbClr val="A5C25E"/>
              </a:solidFill>
            </a:endParaRPr>
          </a:p>
          <a:p>
            <a:pPr rtl="0"/>
            <a:r>
              <a:rPr lang="fr-FR" sz="2400" b="1" dirty="0">
                <a:solidFill>
                  <a:srgbClr val="A5C25E"/>
                </a:solidFill>
              </a:rPr>
              <a:t>GISU International Webinar - </a:t>
            </a:r>
            <a:r>
              <a:rPr lang="fr-FR" sz="2400" b="1" dirty="0" err="1">
                <a:solidFill>
                  <a:srgbClr val="A5C25E"/>
                </a:solidFill>
              </a:rPr>
              <a:t>October</a:t>
            </a:r>
            <a:r>
              <a:rPr lang="fr-FR" sz="2400" b="1" dirty="0">
                <a:solidFill>
                  <a:srgbClr val="A5C25E"/>
                </a:solidFill>
              </a:rPr>
              <a:t> 28, 2021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EEE0D0-B932-4709-8EF7-77AB9DA0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0791049-DB11-4069-A275-7B5A25BBC7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70" r="7927" b="1980"/>
          <a:stretch/>
        </p:blipFill>
        <p:spPr>
          <a:xfrm>
            <a:off x="3143001" y="2412025"/>
            <a:ext cx="2059304" cy="15160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87C004-5852-4534-9DA6-D596F332A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974" y="766115"/>
            <a:ext cx="2217555" cy="14908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0282A2-CCCA-42B0-A340-86DF47E62C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95" t="1807" r="7620" b="8503"/>
          <a:stretch/>
        </p:blipFill>
        <p:spPr>
          <a:xfrm>
            <a:off x="8469230" y="2439825"/>
            <a:ext cx="1870643" cy="14939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F11A09-F57B-4DDF-BE2F-4C9FB5B784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311" r="10460"/>
          <a:stretch/>
        </p:blipFill>
        <p:spPr>
          <a:xfrm>
            <a:off x="1577024" y="776870"/>
            <a:ext cx="2217555" cy="15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6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AFCD00-EEA8-4CB9-934A-A4C7FB7F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r-CA" noProof="0" dirty="0"/>
              <a:t>Marie-Andrée Delisle - Université du Québec à Montréal</a:t>
            </a:r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F87AD4-8FFA-409E-B0BE-E98C88BE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fr-FR" noProof="0" smtClean="0"/>
              <a:pPr rtl="0">
                <a:spcAft>
                  <a:spcPts val="600"/>
                </a:spcAft>
              </a:pPr>
              <a:t>2</a:t>
            </a:fld>
            <a:endParaRPr lang="fr-FR" noProof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4D85E01-9099-404D-9BD4-3A48E881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890" y="1080377"/>
            <a:ext cx="5762150" cy="442593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CA" sz="2400" dirty="0">
              <a:solidFill>
                <a:srgbClr val="FF0000"/>
              </a:solidFill>
            </a:endParaRPr>
          </a:p>
          <a:p>
            <a:pPr marL="45720" indent="0">
              <a:spcAft>
                <a:spcPts val="1200"/>
              </a:spcAft>
              <a:buNone/>
            </a:pPr>
            <a:r>
              <a:rPr lang="en-CA" sz="2400" dirty="0">
                <a:solidFill>
                  <a:srgbClr val="FF0000"/>
                </a:solidFill>
              </a:rPr>
              <a:t>An initial definition </a:t>
            </a:r>
            <a:endParaRPr lang="en-CA" sz="2400" dirty="0"/>
          </a:p>
          <a:p>
            <a:pPr marL="4572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CA" sz="2400" dirty="0">
                <a:solidFill>
                  <a:srgbClr val="FF0000"/>
                </a:solidFill>
              </a:rPr>
              <a:t>A dialogue, a conversation, a relational connection</a:t>
            </a:r>
          </a:p>
          <a:p>
            <a:pPr marL="4572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CA" sz="2400" dirty="0">
                <a:solidFill>
                  <a:srgbClr val="FF0000"/>
                </a:solidFill>
              </a:rPr>
              <a:t>‘An escape route from the serial reproduction of mass cultural tourism’ </a:t>
            </a:r>
            <a:r>
              <a:rPr lang="en-CA" sz="1800" dirty="0">
                <a:solidFill>
                  <a:schemeClr val="tx1"/>
                </a:solidFill>
              </a:rPr>
              <a:t>(Richards, 2011)</a:t>
            </a:r>
            <a:endParaRPr lang="en-CA" sz="2400" dirty="0">
              <a:solidFill>
                <a:schemeClr val="tx1"/>
              </a:solidFill>
            </a:endParaRPr>
          </a:p>
          <a:p>
            <a:pPr marL="4572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CA" sz="2400" dirty="0">
                <a:solidFill>
                  <a:srgbClr val="FF0000"/>
                </a:solidFill>
              </a:rPr>
              <a:t>An interactive dimension to discover local cultures</a:t>
            </a:r>
          </a:p>
          <a:p>
            <a:pPr marL="4572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CA" sz="2400" dirty="0">
                <a:solidFill>
                  <a:srgbClr val="FF0000"/>
                </a:solidFill>
              </a:rPr>
              <a:t>Definition modulated by place identity and culture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C117E0-2A6A-4D5B-B9AC-DFA8EB3B8FB7}"/>
              </a:ext>
            </a:extLst>
          </p:cNvPr>
          <p:cNvSpPr txBox="1"/>
          <p:nvPr/>
        </p:nvSpPr>
        <p:spPr>
          <a:xfrm>
            <a:off x="720090" y="1080376"/>
            <a:ext cx="4537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600" b="1" dirty="0">
                <a:solidFill>
                  <a:srgbClr val="B0C858"/>
                </a:solidFill>
              </a:rPr>
              <a:t>CREATIVE TOURISM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4286F0-F00B-4BD0-B433-2B9FB1F9E213}"/>
              </a:ext>
            </a:extLst>
          </p:cNvPr>
          <p:cNvSpPr txBox="1"/>
          <p:nvPr/>
        </p:nvSpPr>
        <p:spPr>
          <a:xfrm>
            <a:off x="811530" y="2235796"/>
            <a:ext cx="4892040" cy="327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1800"/>
              </a:spcAft>
            </a:pPr>
            <a:r>
              <a:rPr lang="en-CA" sz="2400" i="1" dirty="0"/>
              <a:t>Tourism which offers visitors the opportunity to develop their creative skills and potential through active participation in creative experiences which are characteristic of the place where  they are offered.  </a:t>
            </a:r>
          </a:p>
          <a:p>
            <a:r>
              <a:rPr lang="en-CA" dirty="0"/>
              <a:t>(Richards et Raymond, 2000; Duxbury &amp; Richards, 2019)</a:t>
            </a:r>
          </a:p>
        </p:txBody>
      </p:sp>
    </p:spTree>
    <p:extLst>
      <p:ext uri="{BB962C8B-B14F-4D97-AF65-F5344CB8AC3E}">
        <p14:creationId xmlns:p14="http://schemas.microsoft.com/office/powerpoint/2010/main" val="344170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B0B95-1BE5-43EF-8988-190D7BB0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64870"/>
          </a:xfrm>
        </p:spPr>
        <p:txBody>
          <a:bodyPr/>
          <a:lstStyle/>
          <a:p>
            <a:r>
              <a:rPr lang="fr-CA" dirty="0"/>
              <a:t>Creative Tourism - Main </a:t>
            </a:r>
            <a:r>
              <a:rPr lang="fr-CA" dirty="0" err="1"/>
              <a:t>features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D290F5-61DD-42C4-9743-9D78EA9D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156B3D-E9E9-4A99-A0F6-51283BDD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F9D5DE9-40E8-448C-949F-5461948E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75" y="1784860"/>
            <a:ext cx="11323320" cy="462153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CA" sz="23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 participation </a:t>
            </a:r>
            <a:r>
              <a:rPr lang="en-CA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 visitors to immerse themselves in the local culture by learning about the place they visit, with creativity as an activity </a:t>
            </a:r>
            <a:r>
              <a:rPr lang="en-CA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(Richard, 2011)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CA" sz="23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Active </a:t>
            </a:r>
            <a:r>
              <a:rPr lang="en-CA" sz="23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learning experiences</a:t>
            </a:r>
            <a:r>
              <a:rPr lang="en-CA" sz="23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deeper understanding, ‘acquisition of knowledge and skills’ </a:t>
            </a:r>
            <a:r>
              <a:rPr lang="en-CA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(De Bruin &amp; </a:t>
            </a:r>
            <a:r>
              <a:rPr lang="en-CA" sz="16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Jelincic</a:t>
            </a:r>
            <a:r>
              <a:rPr lang="en-CA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2016)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CA" sz="23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Creativity based </a:t>
            </a:r>
            <a:r>
              <a:rPr lang="en-CA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developing new models of encounters, stimulating innovation and creative self-expression </a:t>
            </a:r>
            <a:r>
              <a:rPr lang="en-CA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(Bakas </a:t>
            </a:r>
            <a:r>
              <a:rPr lang="en-CA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CA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2021)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CA" sz="23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Cocreation of experiences </a:t>
            </a:r>
            <a:r>
              <a:rPr lang="en-CA" sz="23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the artists, the community and the visitors – a shared value creation </a:t>
            </a:r>
            <a:r>
              <a:rPr lang="en-CA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(Dias </a:t>
            </a:r>
            <a:r>
              <a:rPr lang="en-CA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CA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247863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04FE2-38CE-4413-9F82-DCA24DC0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33450"/>
          </a:xfrm>
        </p:spPr>
        <p:txBody>
          <a:bodyPr>
            <a:normAutofit/>
          </a:bodyPr>
          <a:lstStyle/>
          <a:p>
            <a:r>
              <a:rPr lang="fr-CA" dirty="0"/>
              <a:t>Relevant aspects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2FB71F-F12A-4406-A1E1-6FA30B5F2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48" y="1932718"/>
            <a:ext cx="9987172" cy="3901441"/>
          </a:xfrm>
        </p:spPr>
        <p:txBody>
          <a:bodyPr>
            <a:normAutofit lnSpcReduction="10000"/>
          </a:bodyPr>
          <a:lstStyle/>
          <a:p>
            <a:r>
              <a:rPr lang="fr-CA" sz="2400" dirty="0" err="1">
                <a:solidFill>
                  <a:schemeClr val="tx1"/>
                </a:solidFill>
              </a:rPr>
              <a:t>Creativity</a:t>
            </a:r>
            <a:r>
              <a:rPr lang="fr-CA" sz="2400" dirty="0">
                <a:solidFill>
                  <a:schemeClr val="tx1"/>
                </a:solidFill>
              </a:rPr>
              <a:t>, a </a:t>
            </a:r>
            <a:r>
              <a:rPr lang="fr-CA" sz="2400" dirty="0" err="1">
                <a:solidFill>
                  <a:schemeClr val="tx1"/>
                </a:solidFill>
              </a:rPr>
              <a:t>limitless</a:t>
            </a:r>
            <a:r>
              <a:rPr lang="fr-CA" sz="2400" dirty="0">
                <a:solidFill>
                  <a:schemeClr val="tx1"/>
                </a:solidFill>
              </a:rPr>
              <a:t> and </a:t>
            </a:r>
            <a:r>
              <a:rPr lang="fr-CA" sz="2400" dirty="0" err="1">
                <a:solidFill>
                  <a:srgbClr val="FF0000"/>
                </a:solidFill>
              </a:rPr>
              <a:t>renewable</a:t>
            </a:r>
            <a:r>
              <a:rPr lang="fr-CA" sz="2400" dirty="0">
                <a:solidFill>
                  <a:schemeClr val="tx1"/>
                </a:solidFill>
              </a:rPr>
              <a:t> source</a:t>
            </a:r>
          </a:p>
          <a:p>
            <a:r>
              <a:rPr lang="fr-CA" sz="2400" dirty="0">
                <a:solidFill>
                  <a:schemeClr val="tx1"/>
                </a:solidFill>
              </a:rPr>
              <a:t>Little </a:t>
            </a:r>
            <a:r>
              <a:rPr lang="fr-CA" sz="2400" dirty="0">
                <a:solidFill>
                  <a:srgbClr val="FF0000"/>
                </a:solidFill>
              </a:rPr>
              <a:t>infrastructure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needed</a:t>
            </a:r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Soft impact  </a:t>
            </a:r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 err="1">
                <a:solidFill>
                  <a:schemeClr val="tx1"/>
                </a:solidFill>
              </a:rPr>
              <a:t>Strengthening</a:t>
            </a:r>
            <a:r>
              <a:rPr lang="fr-CA" sz="2400" dirty="0">
                <a:solidFill>
                  <a:schemeClr val="tx1"/>
                </a:solidFill>
              </a:rPr>
              <a:t> of </a:t>
            </a:r>
            <a:r>
              <a:rPr lang="fr-CA" sz="2400" dirty="0" err="1">
                <a:solidFill>
                  <a:schemeClr val="tx1"/>
                </a:solidFill>
              </a:rPr>
              <a:t>community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rgbClr val="FF0000"/>
                </a:solidFill>
              </a:rPr>
              <a:t>identity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linked</a:t>
            </a:r>
            <a:r>
              <a:rPr lang="fr-CA" sz="2400" dirty="0">
                <a:solidFill>
                  <a:schemeClr val="tx1"/>
                </a:solidFill>
              </a:rPr>
              <a:t> to place </a:t>
            </a:r>
            <a:r>
              <a:rPr lang="fr-CA" sz="2400" dirty="0" err="1">
                <a:solidFill>
                  <a:schemeClr val="tx1"/>
                </a:solidFill>
              </a:rPr>
              <a:t>distinctiveness</a:t>
            </a:r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Bottom-up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approach</a:t>
            </a:r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 err="1">
                <a:solidFill>
                  <a:srgbClr val="FF0000"/>
                </a:solidFill>
              </a:rPr>
              <a:t>Regenerative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relationship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between</a:t>
            </a:r>
            <a:r>
              <a:rPr lang="fr-CA" sz="2400" dirty="0">
                <a:solidFill>
                  <a:schemeClr val="tx1"/>
                </a:solidFill>
              </a:rPr>
              <a:t> hosts and </a:t>
            </a:r>
            <a:r>
              <a:rPr lang="fr-CA" sz="2400" dirty="0" err="1">
                <a:solidFill>
                  <a:schemeClr val="tx1"/>
                </a:solidFill>
              </a:rPr>
              <a:t>guests</a:t>
            </a:r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Niche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market</a:t>
            </a:r>
            <a:r>
              <a:rPr lang="fr-CA" sz="2400" dirty="0">
                <a:solidFill>
                  <a:schemeClr val="tx1"/>
                </a:solidFill>
              </a:rPr>
              <a:t> for </a:t>
            </a:r>
            <a:r>
              <a:rPr lang="fr-CA" sz="2400" dirty="0" err="1">
                <a:solidFill>
                  <a:schemeClr val="tx1"/>
                </a:solidFill>
              </a:rPr>
              <a:t>culturally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motivated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travellers</a:t>
            </a:r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 err="1">
                <a:solidFill>
                  <a:srgbClr val="FF0000"/>
                </a:solidFill>
              </a:rPr>
              <a:t>Research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projects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err="1">
                <a:solidFill>
                  <a:schemeClr val="tx1"/>
                </a:solidFill>
              </a:rPr>
              <a:t>such</a:t>
            </a:r>
            <a:r>
              <a:rPr lang="fr-CA" sz="2400" dirty="0">
                <a:solidFill>
                  <a:schemeClr val="tx1"/>
                </a:solidFill>
              </a:rPr>
              <a:t> as CREATOUR to support </a:t>
            </a:r>
            <a:r>
              <a:rPr lang="fr-CA" sz="2400" dirty="0" err="1">
                <a:solidFill>
                  <a:schemeClr val="tx1"/>
                </a:solidFill>
              </a:rPr>
              <a:t>communities</a:t>
            </a:r>
            <a:endParaRPr lang="fr-CA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973406-C71A-4EAE-A162-D3DC7DD5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21D370-D09D-47BA-B79B-B4011422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025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5C666-F795-4FC5-98FA-BA836BA2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251154"/>
          </a:xfrm>
        </p:spPr>
        <p:txBody>
          <a:bodyPr/>
          <a:lstStyle/>
          <a:p>
            <a:r>
              <a:rPr lang="fr-CA" dirty="0" err="1"/>
              <a:t>What</a:t>
            </a:r>
            <a:r>
              <a:rPr lang="fr-CA" dirty="0"/>
              <a:t> are </a:t>
            </a:r>
            <a:r>
              <a:rPr lang="fr-CA" dirty="0" err="1"/>
              <a:t>visitors</a:t>
            </a:r>
            <a:r>
              <a:rPr lang="fr-CA" dirty="0"/>
              <a:t> </a:t>
            </a:r>
            <a:r>
              <a:rPr lang="fr-CA" dirty="0" err="1"/>
              <a:t>looking</a:t>
            </a:r>
            <a:r>
              <a:rPr lang="fr-CA" dirty="0"/>
              <a:t> for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0CF362-CD5A-4DD6-BA20-97C23195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1860754"/>
            <a:ext cx="9999707" cy="4197145"/>
          </a:xfrm>
        </p:spPr>
        <p:txBody>
          <a:bodyPr>
            <a:normAutofit/>
          </a:bodyPr>
          <a:lstStyle/>
          <a:p>
            <a:r>
              <a:rPr lang="fr-CA" dirty="0" err="1">
                <a:solidFill>
                  <a:schemeClr val="tx1"/>
                </a:solidFill>
              </a:rPr>
              <a:t>Experiencing</a:t>
            </a:r>
            <a:r>
              <a:rPr lang="fr-CA" dirty="0">
                <a:solidFill>
                  <a:schemeClr val="tx1"/>
                </a:solidFill>
              </a:rPr>
              <a:t> the local culture  </a:t>
            </a:r>
            <a:r>
              <a:rPr lang="fr-CA" dirty="0" err="1">
                <a:solidFill>
                  <a:schemeClr val="tx1"/>
                </a:solidFill>
              </a:rPr>
              <a:t>while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understanding</a:t>
            </a:r>
            <a:r>
              <a:rPr lang="fr-CA" dirty="0">
                <a:solidFill>
                  <a:schemeClr val="tx1"/>
                </a:solidFill>
              </a:rPr>
              <a:t> the </a:t>
            </a:r>
            <a:r>
              <a:rPr lang="fr-CA" dirty="0" err="1">
                <a:solidFill>
                  <a:schemeClr val="tx1"/>
                </a:solidFill>
              </a:rPr>
              <a:t>history</a:t>
            </a:r>
            <a:r>
              <a:rPr lang="fr-CA" dirty="0">
                <a:solidFill>
                  <a:schemeClr val="tx1"/>
                </a:solidFill>
              </a:rPr>
              <a:t>, place, habits, lifestyle, </a:t>
            </a:r>
            <a:r>
              <a:rPr lang="fr-CA" dirty="0" err="1">
                <a:solidFill>
                  <a:schemeClr val="tx1"/>
                </a:solidFill>
              </a:rPr>
              <a:t>food</a:t>
            </a:r>
            <a:r>
              <a:rPr lang="fr-CA" dirty="0">
                <a:solidFill>
                  <a:schemeClr val="tx1"/>
                </a:solidFill>
              </a:rPr>
              <a:t> and </a:t>
            </a:r>
            <a:r>
              <a:rPr lang="fr-CA" dirty="0" err="1">
                <a:solidFill>
                  <a:schemeClr val="tx1"/>
                </a:solidFill>
              </a:rPr>
              <a:t>community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events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exhibits</a:t>
            </a:r>
            <a:r>
              <a:rPr lang="fr-CA" dirty="0">
                <a:solidFill>
                  <a:schemeClr val="tx1"/>
                </a:solidFill>
              </a:rPr>
              <a:t>, performances</a:t>
            </a:r>
          </a:p>
          <a:p>
            <a:r>
              <a:rPr lang="fr-CA" dirty="0" err="1">
                <a:solidFill>
                  <a:schemeClr val="tx1"/>
                </a:solidFill>
              </a:rPr>
              <a:t>Authentic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rgbClr val="FF0000"/>
                </a:solidFill>
              </a:rPr>
              <a:t>meaningful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>
                <a:solidFill>
                  <a:schemeClr val="tx1"/>
                </a:solidFill>
              </a:rPr>
              <a:t>interactions ; social </a:t>
            </a:r>
            <a:r>
              <a:rPr lang="fr-CA" dirty="0" err="1">
                <a:solidFill>
                  <a:schemeClr val="tx1"/>
                </a:solidFill>
              </a:rPr>
              <a:t>connection</a:t>
            </a:r>
            <a:endParaRPr lang="fr-CA" dirty="0">
              <a:solidFill>
                <a:schemeClr val="tx1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Self-</a:t>
            </a:r>
            <a:r>
              <a:rPr lang="fr-CA" dirty="0" err="1">
                <a:solidFill>
                  <a:schemeClr val="tx1"/>
                </a:solidFill>
              </a:rPr>
              <a:t>searching</a:t>
            </a:r>
            <a:r>
              <a:rPr lang="fr-CA" dirty="0">
                <a:solidFill>
                  <a:schemeClr val="tx1"/>
                </a:solidFill>
              </a:rPr>
              <a:t>; </a:t>
            </a:r>
            <a:r>
              <a:rPr lang="fr-CA" dirty="0" err="1">
                <a:solidFill>
                  <a:srgbClr val="FF0000"/>
                </a:solidFill>
              </a:rPr>
              <a:t>transformational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  <a:p>
            <a:r>
              <a:rPr lang="fr-CA" dirty="0">
                <a:solidFill>
                  <a:schemeClr val="tx1"/>
                </a:solidFill>
              </a:rPr>
              <a:t>Control over </a:t>
            </a:r>
            <a:r>
              <a:rPr lang="fr-CA" dirty="0">
                <a:solidFill>
                  <a:srgbClr val="FF0000"/>
                </a:solidFill>
              </a:rPr>
              <a:t>trip planning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>
                <a:solidFill>
                  <a:srgbClr val="FF0000"/>
                </a:solidFill>
              </a:rPr>
              <a:t>and </a:t>
            </a:r>
            <a:r>
              <a:rPr lang="fr-CA" dirty="0" err="1">
                <a:solidFill>
                  <a:srgbClr val="FF0000"/>
                </a:solidFill>
              </a:rPr>
              <a:t>personalisation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thanks</a:t>
            </a:r>
            <a:r>
              <a:rPr lang="fr-CA" dirty="0">
                <a:solidFill>
                  <a:schemeClr val="tx1"/>
                </a:solidFill>
              </a:rPr>
              <a:t> to digital </a:t>
            </a:r>
            <a:r>
              <a:rPr lang="fr-CA" dirty="0" err="1">
                <a:solidFill>
                  <a:schemeClr val="tx1"/>
                </a:solidFill>
              </a:rPr>
              <a:t>access</a:t>
            </a:r>
            <a:r>
              <a:rPr lang="fr-CA" dirty="0">
                <a:solidFill>
                  <a:schemeClr val="tx1"/>
                </a:solidFill>
              </a:rPr>
              <a:t> to information </a:t>
            </a:r>
          </a:p>
          <a:p>
            <a:r>
              <a:rPr lang="fr-CA" dirty="0" err="1">
                <a:solidFill>
                  <a:schemeClr val="tx1"/>
                </a:solidFill>
              </a:rPr>
              <a:t>Connecting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with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technology</a:t>
            </a:r>
            <a:r>
              <a:rPr lang="fr-CA" dirty="0">
                <a:solidFill>
                  <a:srgbClr val="FF0000"/>
                </a:solidFill>
              </a:rPr>
              <a:t> and smart </a:t>
            </a:r>
            <a:r>
              <a:rPr lang="fr-CA" dirty="0" err="1">
                <a:solidFill>
                  <a:srgbClr val="FF0000"/>
                </a:solidFill>
              </a:rPr>
              <a:t>cities</a:t>
            </a:r>
            <a:r>
              <a:rPr lang="fr-CA" dirty="0">
                <a:solidFill>
                  <a:schemeClr val="tx1"/>
                </a:solidFill>
              </a:rPr>
              <a:t>: </a:t>
            </a:r>
            <a:r>
              <a:rPr lang="fr-CA" dirty="0" err="1">
                <a:solidFill>
                  <a:schemeClr val="tx1"/>
                </a:solidFill>
              </a:rPr>
              <a:t>augmented</a:t>
            </a:r>
            <a:r>
              <a:rPr lang="fr-CA" dirty="0">
                <a:solidFill>
                  <a:schemeClr val="tx1"/>
                </a:solidFill>
              </a:rPr>
              <a:t> reality, </a:t>
            </a:r>
            <a:r>
              <a:rPr lang="fr-CA" dirty="0" err="1">
                <a:solidFill>
                  <a:schemeClr val="tx1"/>
                </a:solidFill>
              </a:rPr>
              <a:t>promotional</a:t>
            </a:r>
            <a:r>
              <a:rPr lang="fr-CA" dirty="0">
                <a:solidFill>
                  <a:schemeClr val="tx1"/>
                </a:solidFill>
              </a:rPr>
              <a:t> and marketing </a:t>
            </a:r>
            <a:r>
              <a:rPr lang="fr-CA" dirty="0" err="1">
                <a:solidFill>
                  <a:schemeClr val="tx1"/>
                </a:solidFill>
              </a:rPr>
              <a:t>access</a:t>
            </a:r>
            <a:r>
              <a:rPr lang="fr-CA" dirty="0">
                <a:solidFill>
                  <a:schemeClr val="tx1"/>
                </a:solidFill>
              </a:rPr>
              <a:t> via social media, </a:t>
            </a:r>
            <a:r>
              <a:rPr lang="fr-CA" dirty="0" err="1">
                <a:solidFill>
                  <a:schemeClr val="tx1"/>
                </a:solidFill>
              </a:rPr>
              <a:t>facilitating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access</a:t>
            </a:r>
            <a:r>
              <a:rPr lang="fr-CA" dirty="0">
                <a:solidFill>
                  <a:schemeClr val="tx1"/>
                </a:solidFill>
              </a:rPr>
              <a:t> to local </a:t>
            </a:r>
            <a:r>
              <a:rPr lang="fr-CA" dirty="0" err="1">
                <a:solidFill>
                  <a:schemeClr val="tx1"/>
                </a:solidFill>
              </a:rPr>
              <a:t>activities</a:t>
            </a:r>
            <a:endParaRPr lang="fr-CA" dirty="0">
              <a:solidFill>
                <a:schemeClr val="tx1"/>
              </a:solidFill>
            </a:endParaRPr>
          </a:p>
          <a:p>
            <a:r>
              <a:rPr lang="fr-CA" dirty="0" err="1">
                <a:solidFill>
                  <a:schemeClr val="tx1"/>
                </a:solidFill>
              </a:rPr>
              <a:t>Culturally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motivated</a:t>
            </a:r>
            <a:r>
              <a:rPr lang="fr-CA" dirty="0">
                <a:solidFill>
                  <a:schemeClr val="tx1"/>
                </a:solidFill>
              </a:rPr>
              <a:t>; </a:t>
            </a:r>
            <a:r>
              <a:rPr lang="fr-CA" dirty="0" err="1">
                <a:solidFill>
                  <a:schemeClr val="tx1"/>
                </a:solidFill>
              </a:rPr>
              <a:t>sustainably</a:t>
            </a:r>
            <a:r>
              <a:rPr lang="fr-CA" dirty="0">
                <a:solidFill>
                  <a:schemeClr val="tx1"/>
                </a:solidFill>
              </a:rPr>
              <a:t> and </a:t>
            </a:r>
            <a:r>
              <a:rPr lang="fr-CA" dirty="0" err="1">
                <a:solidFill>
                  <a:schemeClr val="tx1"/>
                </a:solidFill>
              </a:rPr>
              <a:t>socially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conscious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travelers</a:t>
            </a:r>
            <a:r>
              <a:rPr lang="fr-CA" dirty="0">
                <a:solidFill>
                  <a:schemeClr val="tx1"/>
                </a:solidFill>
              </a:rPr>
              <a:t>: </a:t>
            </a:r>
            <a:r>
              <a:rPr lang="fr-CA" dirty="0">
                <a:solidFill>
                  <a:srgbClr val="FF0000"/>
                </a:solidFill>
              </a:rPr>
              <a:t>a social </a:t>
            </a:r>
            <a:r>
              <a:rPr lang="fr-CA" dirty="0" err="1">
                <a:solidFill>
                  <a:srgbClr val="FF0000"/>
                </a:solidFill>
              </a:rPr>
              <a:t>turn</a:t>
            </a:r>
            <a:endParaRPr lang="fr-CA" dirty="0">
              <a:solidFill>
                <a:srgbClr val="FF0000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In stride </a:t>
            </a:r>
            <a:r>
              <a:rPr lang="fr-CA" dirty="0" err="1">
                <a:solidFill>
                  <a:schemeClr val="tx1"/>
                </a:solidFill>
              </a:rPr>
              <a:t>with</a:t>
            </a:r>
            <a:r>
              <a:rPr lang="fr-CA" dirty="0">
                <a:solidFill>
                  <a:schemeClr val="tx1"/>
                </a:solidFill>
              </a:rPr>
              <a:t> ‘</a:t>
            </a:r>
            <a:r>
              <a:rPr lang="fr-CA" dirty="0">
                <a:solidFill>
                  <a:srgbClr val="FF0000"/>
                </a:solidFill>
              </a:rPr>
              <a:t>Living  like a local</a:t>
            </a:r>
            <a:r>
              <a:rPr lang="fr-CA" dirty="0">
                <a:solidFill>
                  <a:schemeClr val="tx1"/>
                </a:solidFill>
              </a:rPr>
              <a:t>’ trend: a </a:t>
            </a:r>
            <a:r>
              <a:rPr lang="fr-CA" dirty="0" err="1">
                <a:solidFill>
                  <a:schemeClr val="tx1"/>
                </a:solidFill>
              </a:rPr>
              <a:t>threat</a:t>
            </a:r>
            <a:r>
              <a:rPr lang="fr-CA" dirty="0">
                <a:solidFill>
                  <a:schemeClr val="tx1"/>
                </a:solidFill>
              </a:rPr>
              <a:t> or a </a:t>
            </a:r>
            <a:r>
              <a:rPr lang="fr-CA" dirty="0" err="1">
                <a:solidFill>
                  <a:schemeClr val="tx1"/>
                </a:solidFill>
              </a:rPr>
              <a:t>benefit</a:t>
            </a:r>
            <a:r>
              <a:rPr lang="fr-CA" dirty="0">
                <a:solidFill>
                  <a:schemeClr val="tx1"/>
                </a:solidFill>
              </a:rPr>
              <a:t> to the </a:t>
            </a:r>
            <a:r>
              <a:rPr lang="fr-CA" dirty="0" err="1">
                <a:solidFill>
                  <a:schemeClr val="tx1"/>
                </a:solidFill>
              </a:rPr>
              <a:t>community</a:t>
            </a:r>
            <a:r>
              <a:rPr lang="fr-CA" dirty="0">
                <a:solidFill>
                  <a:schemeClr val="tx1"/>
                </a:solidFill>
              </a:rPr>
              <a:t>?</a:t>
            </a:r>
          </a:p>
          <a:p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A439E1-73C5-4BC4-99D6-41C936CF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3C9CDA-95BD-42F6-ADD5-4C8FDED1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4063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B206A-AED6-4E67-8599-5DD000A7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52710" cy="1187116"/>
          </a:xfrm>
        </p:spPr>
        <p:txBody>
          <a:bodyPr/>
          <a:lstStyle/>
          <a:p>
            <a:r>
              <a:rPr lang="fr-CA" dirty="0"/>
              <a:t>Types of </a:t>
            </a:r>
            <a:r>
              <a:rPr lang="fr-CA" dirty="0" err="1"/>
              <a:t>creative</a:t>
            </a:r>
            <a:r>
              <a:rPr lang="fr-CA" dirty="0"/>
              <a:t> </a:t>
            </a:r>
            <a:r>
              <a:rPr lang="fr-CA" dirty="0" err="1"/>
              <a:t>experiences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67085A-5A98-414C-8A40-8E1C6EE5C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6" y="1860630"/>
            <a:ext cx="10252710" cy="4299284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fr-CA" sz="2400" u="sng" dirty="0">
                <a:solidFill>
                  <a:srgbClr val="FF0000"/>
                </a:solidFill>
              </a:rPr>
              <a:t>Learning </a:t>
            </a:r>
            <a:r>
              <a:rPr lang="fr-CA" sz="2400" u="sng" dirty="0" err="1">
                <a:solidFill>
                  <a:srgbClr val="FF0000"/>
                </a:solidFill>
              </a:rPr>
              <a:t>activities</a:t>
            </a:r>
            <a:r>
              <a:rPr lang="fr-CA" sz="2400" u="sng" dirty="0">
                <a:solidFill>
                  <a:srgbClr val="FF0000"/>
                </a:solidFill>
              </a:rPr>
              <a:t> and </a:t>
            </a:r>
            <a:r>
              <a:rPr lang="fr-CA" sz="2400" u="sng" dirty="0" err="1">
                <a:solidFill>
                  <a:srgbClr val="FF0000"/>
                </a:solidFill>
              </a:rPr>
              <a:t>demonstrations</a:t>
            </a:r>
            <a:r>
              <a:rPr lang="fr-CA" sz="2400" dirty="0">
                <a:solidFill>
                  <a:schemeClr val="tx1"/>
                </a:solidFill>
              </a:rPr>
              <a:t>: </a:t>
            </a:r>
            <a:r>
              <a:rPr lang="fr-CA" dirty="0" err="1">
                <a:solidFill>
                  <a:schemeClr val="tx1"/>
                </a:solidFill>
              </a:rPr>
              <a:t>reproducing</a:t>
            </a:r>
            <a:r>
              <a:rPr lang="fr-CA" dirty="0">
                <a:solidFill>
                  <a:schemeClr val="tx1"/>
                </a:solidFill>
              </a:rPr>
              <a:t> or </a:t>
            </a:r>
            <a:r>
              <a:rPr lang="fr-CA" dirty="0" err="1">
                <a:solidFill>
                  <a:schemeClr val="tx1"/>
                </a:solidFill>
              </a:rPr>
              <a:t>getting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acquainted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with</a:t>
            </a:r>
            <a:r>
              <a:rPr lang="fr-CA" dirty="0">
                <a:solidFill>
                  <a:schemeClr val="tx1"/>
                </a:solidFill>
              </a:rPr>
              <a:t> the cultural </a:t>
            </a:r>
            <a:r>
              <a:rPr lang="fr-CA" dirty="0" err="1">
                <a:solidFill>
                  <a:schemeClr val="tx1"/>
                </a:solidFill>
              </a:rPr>
              <a:t>creative</a:t>
            </a:r>
            <a:r>
              <a:rPr lang="fr-CA" dirty="0">
                <a:solidFill>
                  <a:schemeClr val="tx1"/>
                </a:solidFill>
              </a:rPr>
              <a:t> aspects of a place, </a:t>
            </a:r>
            <a:r>
              <a:rPr lang="fr-CA" dirty="0" err="1">
                <a:solidFill>
                  <a:schemeClr val="tx1"/>
                </a:solidFill>
              </a:rPr>
              <a:t>many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related</a:t>
            </a:r>
            <a:r>
              <a:rPr lang="fr-CA" dirty="0">
                <a:solidFill>
                  <a:schemeClr val="tx1"/>
                </a:solidFill>
              </a:rPr>
              <a:t> to </a:t>
            </a:r>
            <a:r>
              <a:rPr lang="fr-CA" dirty="0" err="1">
                <a:solidFill>
                  <a:schemeClr val="tx1"/>
                </a:solidFill>
              </a:rPr>
              <a:t>craft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  <a:p>
            <a:pPr lvl="1">
              <a:spcAft>
                <a:spcPts val="1800"/>
              </a:spcAft>
            </a:pPr>
            <a:r>
              <a:rPr lang="fr-CA" sz="2400" u="sng" dirty="0">
                <a:solidFill>
                  <a:srgbClr val="FF0000"/>
                </a:solidFill>
              </a:rPr>
              <a:t>Creative workshops</a:t>
            </a:r>
            <a:r>
              <a:rPr lang="fr-CA" sz="2400" dirty="0">
                <a:solidFill>
                  <a:schemeClr val="tx1"/>
                </a:solidFill>
              </a:rPr>
              <a:t>: </a:t>
            </a:r>
            <a:r>
              <a:rPr lang="fr-CA" dirty="0" err="1">
                <a:solidFill>
                  <a:schemeClr val="tx1"/>
                </a:solidFill>
              </a:rPr>
              <a:t>being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inspired</a:t>
            </a:r>
            <a:r>
              <a:rPr lang="fr-CA" dirty="0">
                <a:solidFill>
                  <a:schemeClr val="tx1"/>
                </a:solidFill>
              </a:rPr>
              <a:t> by the </a:t>
            </a:r>
            <a:r>
              <a:rPr lang="fr-CA" dirty="0" err="1">
                <a:solidFill>
                  <a:schemeClr val="tx1"/>
                </a:solidFill>
              </a:rPr>
              <a:t>artist</a:t>
            </a:r>
            <a:r>
              <a:rPr lang="fr-CA" dirty="0">
                <a:solidFill>
                  <a:schemeClr val="tx1"/>
                </a:solidFill>
              </a:rPr>
              <a:t>, by the artisan for the </a:t>
            </a:r>
            <a:r>
              <a:rPr lang="fr-CA" dirty="0" err="1">
                <a:solidFill>
                  <a:schemeClr val="tx1"/>
                </a:solidFill>
              </a:rPr>
              <a:t>visitors</a:t>
            </a:r>
            <a:r>
              <a:rPr lang="fr-CA" dirty="0">
                <a:solidFill>
                  <a:schemeClr val="tx1"/>
                </a:solidFill>
              </a:rPr>
              <a:t> to use </a:t>
            </a:r>
            <a:r>
              <a:rPr lang="fr-CA" dirty="0" err="1">
                <a:solidFill>
                  <a:schemeClr val="tx1"/>
                </a:solidFill>
              </a:rPr>
              <a:t>their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own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creativity</a:t>
            </a:r>
            <a:r>
              <a:rPr lang="fr-CA" dirty="0">
                <a:solidFill>
                  <a:schemeClr val="tx1"/>
                </a:solidFill>
              </a:rPr>
              <a:t> and </a:t>
            </a:r>
            <a:r>
              <a:rPr lang="fr-CA" dirty="0" err="1">
                <a:solidFill>
                  <a:schemeClr val="tx1"/>
                </a:solidFill>
              </a:rPr>
              <a:t>skills</a:t>
            </a:r>
            <a:r>
              <a:rPr lang="fr-CA" dirty="0">
                <a:solidFill>
                  <a:schemeClr val="tx1"/>
                </a:solidFill>
              </a:rPr>
              <a:t>, an </a:t>
            </a:r>
            <a:r>
              <a:rPr lang="fr-CA" dirty="0" err="1">
                <a:solidFill>
                  <a:schemeClr val="tx1"/>
                </a:solidFill>
              </a:rPr>
              <a:t>opportunity</a:t>
            </a:r>
            <a:r>
              <a:rPr lang="fr-CA" dirty="0">
                <a:solidFill>
                  <a:schemeClr val="tx1"/>
                </a:solidFill>
              </a:rPr>
              <a:t> to self-expression </a:t>
            </a:r>
            <a:endParaRPr lang="fr-CA" sz="2400" dirty="0">
              <a:solidFill>
                <a:schemeClr val="tx1"/>
              </a:solidFill>
            </a:endParaRPr>
          </a:p>
          <a:p>
            <a:pPr lvl="1">
              <a:spcAft>
                <a:spcPts val="1800"/>
              </a:spcAft>
            </a:pPr>
            <a:r>
              <a:rPr lang="fr-CA" sz="2400" u="sng" dirty="0" err="1">
                <a:solidFill>
                  <a:srgbClr val="FF0000"/>
                </a:solidFill>
              </a:rPr>
              <a:t>Interacting</a:t>
            </a:r>
            <a:r>
              <a:rPr lang="fr-CA" sz="2400" dirty="0">
                <a:solidFill>
                  <a:schemeClr val="tx1"/>
                </a:solidFill>
              </a:rPr>
              <a:t>: </a:t>
            </a:r>
            <a:r>
              <a:rPr lang="fr-CA" dirty="0" err="1">
                <a:solidFill>
                  <a:schemeClr val="tx1"/>
                </a:solidFill>
              </a:rPr>
              <a:t>learning</a:t>
            </a:r>
            <a:r>
              <a:rPr lang="fr-CA" dirty="0">
                <a:solidFill>
                  <a:schemeClr val="tx1"/>
                </a:solidFill>
              </a:rPr>
              <a:t> and </a:t>
            </a:r>
            <a:r>
              <a:rPr lang="fr-CA" dirty="0" err="1">
                <a:solidFill>
                  <a:schemeClr val="tx1"/>
                </a:solidFill>
              </a:rPr>
              <a:t>interacting</a:t>
            </a:r>
            <a:r>
              <a:rPr lang="fr-CA" dirty="0">
                <a:solidFill>
                  <a:schemeClr val="tx1"/>
                </a:solidFill>
              </a:rPr>
              <a:t> on the </a:t>
            </a:r>
            <a:r>
              <a:rPr lang="fr-CA" dirty="0" err="1">
                <a:solidFill>
                  <a:schemeClr val="tx1"/>
                </a:solidFill>
              </a:rPr>
              <a:t>the</a:t>
            </a:r>
            <a:r>
              <a:rPr lang="fr-CA" dirty="0">
                <a:solidFill>
                  <a:schemeClr val="tx1"/>
                </a:solidFill>
              </a:rPr>
              <a:t> spirit of a place</a:t>
            </a:r>
          </a:p>
          <a:p>
            <a:pPr lvl="1">
              <a:spcAft>
                <a:spcPts val="1800"/>
              </a:spcAft>
            </a:pPr>
            <a:r>
              <a:rPr lang="fr-CA" sz="2400" u="sng" dirty="0" err="1">
                <a:solidFill>
                  <a:srgbClr val="FF0000"/>
                </a:solidFill>
              </a:rPr>
              <a:t>Combining</a:t>
            </a:r>
            <a:r>
              <a:rPr lang="fr-CA" sz="2400" u="sng" dirty="0">
                <a:solidFill>
                  <a:schemeClr val="tx1"/>
                </a:solidFill>
              </a:rPr>
              <a:t> </a:t>
            </a:r>
            <a:r>
              <a:rPr lang="fr-CA" sz="2400" u="sng" dirty="0" err="1">
                <a:solidFill>
                  <a:srgbClr val="FF0000"/>
                </a:solidFill>
              </a:rPr>
              <a:t>creative</a:t>
            </a:r>
            <a:r>
              <a:rPr lang="fr-CA" sz="2400" u="sng" dirty="0">
                <a:solidFill>
                  <a:srgbClr val="FF0000"/>
                </a:solidFill>
              </a:rPr>
              <a:t> </a:t>
            </a:r>
            <a:r>
              <a:rPr lang="fr-CA" sz="2400" u="sng" dirty="0" err="1">
                <a:solidFill>
                  <a:srgbClr val="FF0000"/>
                </a:solidFill>
              </a:rPr>
              <a:t>activities</a:t>
            </a:r>
            <a:r>
              <a:rPr lang="fr-CA" sz="2400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involving</a:t>
            </a:r>
            <a:r>
              <a:rPr lang="fr-CA" dirty="0">
                <a:solidFill>
                  <a:schemeClr val="tx1"/>
                </a:solidFill>
              </a:rPr>
              <a:t> nature, </a:t>
            </a:r>
            <a:r>
              <a:rPr lang="fr-CA" dirty="0" err="1">
                <a:solidFill>
                  <a:schemeClr val="tx1"/>
                </a:solidFill>
              </a:rPr>
              <a:t>history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landscape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daily</a:t>
            </a:r>
            <a:r>
              <a:rPr lang="fr-CA" dirty="0">
                <a:solidFill>
                  <a:schemeClr val="tx1"/>
                </a:solidFill>
              </a:rPr>
              <a:t> life, </a:t>
            </a:r>
            <a:r>
              <a:rPr lang="fr-CA" dirty="0" err="1">
                <a:solidFill>
                  <a:schemeClr val="tx1"/>
                </a:solidFill>
              </a:rPr>
              <a:t>food</a:t>
            </a:r>
            <a:r>
              <a:rPr lang="fr-CA" dirty="0">
                <a:solidFill>
                  <a:schemeClr val="tx1"/>
                </a:solidFill>
              </a:rPr>
              <a:t>, music, and </a:t>
            </a:r>
            <a:r>
              <a:rPr lang="fr-CA" dirty="0" err="1">
                <a:solidFill>
                  <a:schemeClr val="tx1"/>
                </a:solidFill>
              </a:rPr>
              <a:t>other</a:t>
            </a:r>
            <a:r>
              <a:rPr lang="fr-CA" dirty="0">
                <a:solidFill>
                  <a:schemeClr val="tx1"/>
                </a:solidFill>
              </a:rPr>
              <a:t> arts </a:t>
            </a:r>
            <a:r>
              <a:rPr lang="fr-CA" dirty="0" err="1">
                <a:solidFill>
                  <a:schemeClr val="tx1"/>
                </a:solidFill>
              </a:rPr>
              <a:t>such</a:t>
            </a:r>
            <a:r>
              <a:rPr lang="fr-CA" dirty="0">
                <a:solidFill>
                  <a:schemeClr val="tx1"/>
                </a:solidFill>
              </a:rPr>
              <a:t> as </a:t>
            </a:r>
            <a:r>
              <a:rPr lang="fr-CA" dirty="0" err="1">
                <a:solidFill>
                  <a:schemeClr val="tx1"/>
                </a:solidFill>
              </a:rPr>
              <a:t>photography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writing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filiming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designing</a:t>
            </a:r>
            <a:r>
              <a:rPr lang="fr-CA" dirty="0">
                <a:solidFill>
                  <a:schemeClr val="tx1"/>
                </a:solidFill>
              </a:rPr>
              <a:t>, digital art, etc.</a:t>
            </a:r>
          </a:p>
          <a:p>
            <a:pPr lvl="1">
              <a:spcAft>
                <a:spcPts val="1200"/>
              </a:spcAft>
              <a:tabLst>
                <a:tab pos="1257300" algn="l"/>
              </a:tabLst>
            </a:pPr>
            <a:r>
              <a:rPr lang="fr-CA" sz="2400" u="sng" dirty="0">
                <a:solidFill>
                  <a:srgbClr val="FF0000"/>
                </a:solidFill>
              </a:rPr>
              <a:t>Place </a:t>
            </a:r>
            <a:r>
              <a:rPr lang="fr-CA" sz="2400" u="sng" dirty="0" err="1">
                <a:solidFill>
                  <a:srgbClr val="FF0000"/>
                </a:solidFill>
              </a:rPr>
              <a:t>distinctiveness</a:t>
            </a:r>
            <a:r>
              <a:rPr lang="fr-CA" sz="2400" u="sng" dirty="0">
                <a:solidFill>
                  <a:srgbClr val="FF0000"/>
                </a:solidFill>
              </a:rPr>
              <a:t> </a:t>
            </a:r>
            <a:r>
              <a:rPr lang="fr-CA" sz="2400" u="sng" dirty="0" err="1">
                <a:solidFill>
                  <a:srgbClr val="FF0000"/>
                </a:solidFill>
              </a:rPr>
              <a:t>related</a:t>
            </a:r>
            <a:r>
              <a:rPr lang="fr-CA" sz="2400" dirty="0">
                <a:solidFill>
                  <a:srgbClr val="FF0000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depending</a:t>
            </a:r>
            <a:r>
              <a:rPr lang="fr-CA" dirty="0">
                <a:solidFill>
                  <a:schemeClr val="tx1"/>
                </a:solidFill>
              </a:rPr>
              <a:t> on parts of the world, countries, </a:t>
            </a:r>
            <a:r>
              <a:rPr lang="fr-CA" dirty="0" err="1">
                <a:solidFill>
                  <a:schemeClr val="tx1"/>
                </a:solidFill>
              </a:rPr>
              <a:t>region</a:t>
            </a:r>
            <a:r>
              <a:rPr lang="fr-CA" dirty="0">
                <a:solidFill>
                  <a:schemeClr val="tx1"/>
                </a:solidFill>
              </a:rPr>
              <a:t>, and </a:t>
            </a:r>
            <a:r>
              <a:rPr lang="fr-CA" dirty="0" err="1">
                <a:solidFill>
                  <a:schemeClr val="tx1"/>
                </a:solidFill>
              </a:rPr>
              <a:t>cities</a:t>
            </a:r>
            <a:r>
              <a:rPr lang="fr-CA" dirty="0">
                <a:solidFill>
                  <a:schemeClr val="tx1"/>
                </a:solidFill>
              </a:rPr>
              <a:t> / </a:t>
            </a:r>
            <a:r>
              <a:rPr lang="fr-CA" dirty="0" err="1">
                <a:solidFill>
                  <a:schemeClr val="tx1"/>
                </a:solidFill>
              </a:rPr>
              <a:t>prevents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being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copied</a:t>
            </a:r>
            <a:r>
              <a:rPr lang="fr-CA" dirty="0">
                <a:solidFill>
                  <a:schemeClr val="tx1"/>
                </a:solidFill>
              </a:rPr>
              <a:t> or </a:t>
            </a:r>
            <a:r>
              <a:rPr lang="fr-CA" dirty="0" err="1">
                <a:solidFill>
                  <a:schemeClr val="tx1"/>
                </a:solidFill>
              </a:rPr>
              <a:t>imported</a:t>
            </a:r>
            <a:r>
              <a:rPr lang="fr-CA" dirty="0">
                <a:solidFill>
                  <a:schemeClr val="tx1"/>
                </a:solidFill>
              </a:rPr>
              <a:t>!</a:t>
            </a:r>
            <a:endParaRPr lang="fr-CA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CCAC9D-A934-42B7-8FA5-D6EF5791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3DB70A-0C67-49DA-92A9-27E0B74A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7211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485B9-6B57-4893-B7F9-DAA785F6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52450"/>
            <a:ext cx="10401300" cy="112776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A5C25E"/>
                </a:solidFill>
              </a:rPr>
              <a:t>Creative </a:t>
            </a:r>
            <a:r>
              <a:rPr lang="fr-CA" dirty="0" err="1">
                <a:solidFill>
                  <a:srgbClr val="A5C25E"/>
                </a:solidFill>
              </a:rPr>
              <a:t>tourism</a:t>
            </a:r>
            <a:r>
              <a:rPr lang="fr-CA" dirty="0">
                <a:solidFill>
                  <a:srgbClr val="A5C25E"/>
                </a:solidFill>
              </a:rPr>
              <a:t>: an </a:t>
            </a:r>
            <a:r>
              <a:rPr lang="fr-CA" dirty="0" err="1">
                <a:solidFill>
                  <a:srgbClr val="A5C25E"/>
                </a:solidFill>
              </a:rPr>
              <a:t>evolution</a:t>
            </a:r>
            <a:endParaRPr lang="fr-CA" dirty="0">
              <a:solidFill>
                <a:srgbClr val="A5C25E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A61FC7-3B55-4E25-9744-45A7241F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252" y="1771650"/>
            <a:ext cx="10224051" cy="45339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fr-CA" dirty="0">
                <a:solidFill>
                  <a:schemeClr val="tx1"/>
                </a:solidFill>
              </a:rPr>
              <a:t>Once, </a:t>
            </a:r>
            <a:r>
              <a:rPr lang="fr-CA" dirty="0">
                <a:solidFill>
                  <a:srgbClr val="FF0000"/>
                </a:solidFill>
              </a:rPr>
              <a:t>a new </a:t>
            </a:r>
            <a:r>
              <a:rPr lang="fr-CA" dirty="0" err="1">
                <a:solidFill>
                  <a:srgbClr val="FF0000"/>
                </a:solidFill>
              </a:rPr>
              <a:t>outlook</a:t>
            </a:r>
            <a:r>
              <a:rPr lang="fr-CA" dirty="0">
                <a:solidFill>
                  <a:srgbClr val="FF0000"/>
                </a:solidFill>
              </a:rPr>
              <a:t> about intangible culture </a:t>
            </a:r>
            <a:r>
              <a:rPr lang="fr-CA" dirty="0">
                <a:solidFill>
                  <a:schemeClr val="tx1"/>
                </a:solidFill>
              </a:rPr>
              <a:t>vs tangible culture </a:t>
            </a:r>
          </a:p>
          <a:p>
            <a:pPr>
              <a:spcAft>
                <a:spcPts val="1200"/>
              </a:spcAft>
            </a:pPr>
            <a:r>
              <a:rPr lang="fr-CA" dirty="0" err="1">
                <a:solidFill>
                  <a:schemeClr val="tx1"/>
                </a:solidFill>
              </a:rPr>
              <a:t>Then</a:t>
            </a:r>
            <a:r>
              <a:rPr lang="fr-CA" dirty="0">
                <a:solidFill>
                  <a:schemeClr val="tx1"/>
                </a:solidFill>
              </a:rPr>
              <a:t>, a </a:t>
            </a:r>
            <a:r>
              <a:rPr lang="fr-CA" u="sng" dirty="0">
                <a:solidFill>
                  <a:schemeClr val="tx1"/>
                </a:solidFill>
              </a:rPr>
              <a:t>cultural </a:t>
            </a:r>
            <a:r>
              <a:rPr lang="fr-CA" u="sng" dirty="0" err="1">
                <a:solidFill>
                  <a:schemeClr val="tx1"/>
                </a:solidFill>
              </a:rPr>
              <a:t>turn</a:t>
            </a:r>
            <a:r>
              <a:rPr lang="fr-CA" dirty="0">
                <a:solidFill>
                  <a:schemeClr val="tx1"/>
                </a:solidFill>
              </a:rPr>
              <a:t>: </a:t>
            </a:r>
            <a:r>
              <a:rPr lang="fr-CA" dirty="0" err="1">
                <a:solidFill>
                  <a:schemeClr val="tx1"/>
                </a:solidFill>
              </a:rPr>
              <a:t>finding</a:t>
            </a:r>
            <a:r>
              <a:rPr lang="fr-CA" dirty="0">
                <a:solidFill>
                  <a:schemeClr val="tx1"/>
                </a:solidFill>
              </a:rPr>
              <a:t> a new </a:t>
            </a:r>
            <a:r>
              <a:rPr lang="fr-CA" dirty="0" err="1">
                <a:solidFill>
                  <a:schemeClr val="tx1"/>
                </a:solidFill>
              </a:rPr>
              <a:t>way</a:t>
            </a:r>
            <a:r>
              <a:rPr lang="fr-CA" dirty="0">
                <a:solidFill>
                  <a:schemeClr val="tx1"/>
                </a:solidFill>
              </a:rPr>
              <a:t> to </a:t>
            </a:r>
            <a:r>
              <a:rPr lang="fr-CA" dirty="0" err="1">
                <a:solidFill>
                  <a:schemeClr val="tx1"/>
                </a:solidFill>
              </a:rPr>
              <a:t>interact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with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visitors</a:t>
            </a:r>
            <a:r>
              <a:rPr lang="fr-CA" dirty="0">
                <a:solidFill>
                  <a:schemeClr val="tx1"/>
                </a:solidFill>
              </a:rPr>
              <a:t>, a </a:t>
            </a:r>
            <a:r>
              <a:rPr lang="fr-CA" dirty="0">
                <a:solidFill>
                  <a:srgbClr val="FF0000"/>
                </a:solidFill>
              </a:rPr>
              <a:t>merge </a:t>
            </a:r>
            <a:r>
              <a:rPr lang="fr-CA" dirty="0" err="1">
                <a:solidFill>
                  <a:srgbClr val="FF0000"/>
                </a:solidFill>
              </a:rPr>
              <a:t>between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creativity</a:t>
            </a:r>
            <a:r>
              <a:rPr lang="fr-CA" dirty="0">
                <a:solidFill>
                  <a:srgbClr val="FF0000"/>
                </a:solidFill>
              </a:rPr>
              <a:t> and </a:t>
            </a:r>
            <a:r>
              <a:rPr lang="fr-CA" dirty="0" err="1">
                <a:solidFill>
                  <a:srgbClr val="FF0000"/>
                </a:solidFill>
              </a:rPr>
              <a:t>tourism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>
                <a:solidFill>
                  <a:schemeClr val="tx1"/>
                </a:solidFill>
              </a:rPr>
              <a:t>via workshops and </a:t>
            </a:r>
            <a:r>
              <a:rPr lang="fr-CA" dirty="0" err="1">
                <a:solidFill>
                  <a:schemeClr val="tx1"/>
                </a:solidFill>
              </a:rPr>
              <a:t>experiences</a:t>
            </a:r>
            <a:endParaRPr lang="fr-CA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fr-CA" dirty="0">
                <a:solidFill>
                  <a:schemeClr val="tx1"/>
                </a:solidFill>
              </a:rPr>
              <a:t>Next, the </a:t>
            </a:r>
            <a:r>
              <a:rPr lang="fr-CA" dirty="0" err="1">
                <a:solidFill>
                  <a:schemeClr val="tx1"/>
                </a:solidFill>
              </a:rPr>
              <a:t>idea</a:t>
            </a:r>
            <a:r>
              <a:rPr lang="fr-CA" dirty="0">
                <a:solidFill>
                  <a:schemeClr val="tx1"/>
                </a:solidFill>
              </a:rPr>
              <a:t> of </a:t>
            </a:r>
            <a:r>
              <a:rPr lang="fr-CA" dirty="0" err="1">
                <a:solidFill>
                  <a:srgbClr val="FF0000"/>
                </a:solidFill>
              </a:rPr>
              <a:t>cocreation</a:t>
            </a:r>
            <a:r>
              <a:rPr lang="fr-CA" dirty="0">
                <a:solidFill>
                  <a:srgbClr val="FF0000"/>
                </a:solidFill>
              </a:rPr>
              <a:t> of </a:t>
            </a:r>
            <a:r>
              <a:rPr lang="fr-CA" dirty="0" err="1">
                <a:solidFill>
                  <a:srgbClr val="FF0000"/>
                </a:solidFill>
              </a:rPr>
              <a:t>experiences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based</a:t>
            </a:r>
            <a:r>
              <a:rPr lang="fr-CA" dirty="0">
                <a:solidFill>
                  <a:schemeClr val="tx1"/>
                </a:solidFill>
              </a:rPr>
              <a:t> on the </a:t>
            </a:r>
            <a:r>
              <a:rPr lang="fr-CA" dirty="0" err="1">
                <a:solidFill>
                  <a:schemeClr val="tx1"/>
                </a:solidFill>
              </a:rPr>
              <a:t>creativity</a:t>
            </a:r>
            <a:r>
              <a:rPr lang="fr-CA" dirty="0">
                <a:solidFill>
                  <a:schemeClr val="tx1"/>
                </a:solidFill>
              </a:rPr>
              <a:t> of a </a:t>
            </a:r>
            <a:r>
              <a:rPr lang="fr-CA" dirty="0" err="1">
                <a:solidFill>
                  <a:schemeClr val="tx1"/>
                </a:solidFill>
              </a:rPr>
              <a:t>its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artists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its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community</a:t>
            </a:r>
            <a:r>
              <a:rPr lang="fr-CA" dirty="0">
                <a:solidFill>
                  <a:schemeClr val="tx1"/>
                </a:solidFill>
              </a:rPr>
              <a:t> and </a:t>
            </a:r>
            <a:r>
              <a:rPr lang="fr-CA" dirty="0" err="1">
                <a:solidFill>
                  <a:schemeClr val="tx1"/>
                </a:solidFill>
              </a:rPr>
              <a:t>its</a:t>
            </a:r>
            <a:r>
              <a:rPr lang="fr-CA" dirty="0">
                <a:solidFill>
                  <a:schemeClr val="tx1"/>
                </a:solidFill>
              </a:rPr>
              <a:t> place, </a:t>
            </a:r>
            <a:r>
              <a:rPr lang="fr-CA" dirty="0" err="1">
                <a:solidFill>
                  <a:schemeClr val="tx1"/>
                </a:solidFill>
              </a:rPr>
              <a:t>alongside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with</a:t>
            </a:r>
            <a:r>
              <a:rPr lang="fr-CA" dirty="0">
                <a:solidFill>
                  <a:schemeClr val="tx1"/>
                </a:solidFill>
              </a:rPr>
              <a:t> the </a:t>
            </a:r>
            <a:r>
              <a:rPr lang="fr-CA" dirty="0" err="1">
                <a:solidFill>
                  <a:schemeClr val="tx1"/>
                </a:solidFill>
              </a:rPr>
              <a:t>visitors</a:t>
            </a:r>
            <a:r>
              <a:rPr lang="fr-CA" dirty="0">
                <a:solidFill>
                  <a:schemeClr val="tx1"/>
                </a:solidFill>
              </a:rPr>
              <a:t> contribution</a:t>
            </a:r>
          </a:p>
          <a:p>
            <a:pPr>
              <a:spcAft>
                <a:spcPts val="1200"/>
              </a:spcAft>
            </a:pPr>
            <a:r>
              <a:rPr lang="fr-CA" dirty="0" err="1">
                <a:solidFill>
                  <a:schemeClr val="tx1"/>
                </a:solidFill>
              </a:rPr>
              <a:t>Emerging</a:t>
            </a:r>
            <a:r>
              <a:rPr lang="fr-CA" dirty="0">
                <a:solidFill>
                  <a:schemeClr val="tx1"/>
                </a:solidFill>
              </a:rPr>
              <a:t> trends: place </a:t>
            </a:r>
            <a:r>
              <a:rPr lang="fr-CA" dirty="0" err="1">
                <a:solidFill>
                  <a:schemeClr val="tx1"/>
                </a:solidFill>
              </a:rPr>
              <a:t>making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community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involvement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relational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experiences</a:t>
            </a:r>
            <a:endParaRPr lang="fr-CA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fr-CA" dirty="0">
                <a:solidFill>
                  <a:schemeClr val="tx1"/>
                </a:solidFill>
              </a:rPr>
              <a:t>But </a:t>
            </a:r>
            <a:r>
              <a:rPr lang="fr-CA" dirty="0" err="1">
                <a:solidFill>
                  <a:schemeClr val="tx1"/>
                </a:solidFill>
              </a:rPr>
              <a:t>potential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pitfalls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such</a:t>
            </a:r>
            <a:r>
              <a:rPr lang="fr-CA" dirty="0">
                <a:solidFill>
                  <a:schemeClr val="tx1"/>
                </a:solidFill>
              </a:rPr>
              <a:t> as  </a:t>
            </a:r>
            <a:r>
              <a:rPr lang="fr-CA" dirty="0" err="1">
                <a:solidFill>
                  <a:srgbClr val="FF0000"/>
                </a:solidFill>
              </a:rPr>
              <a:t>creative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washing</a:t>
            </a:r>
            <a:r>
              <a:rPr lang="fr-CA" dirty="0">
                <a:solidFill>
                  <a:srgbClr val="FF0000"/>
                </a:solidFill>
              </a:rPr>
              <a:t>, serial reproduction, </a:t>
            </a:r>
            <a:r>
              <a:rPr lang="fr-CA" dirty="0" err="1">
                <a:solidFill>
                  <a:srgbClr val="FF0000"/>
                </a:solidFill>
              </a:rPr>
              <a:t>visitor</a:t>
            </a:r>
            <a:r>
              <a:rPr lang="fr-CA" dirty="0">
                <a:solidFill>
                  <a:srgbClr val="FF0000"/>
                </a:solidFill>
              </a:rPr>
              <a:t> animation  </a:t>
            </a:r>
            <a:r>
              <a:rPr lang="fr-CA" dirty="0">
                <a:solidFill>
                  <a:schemeClr val="tx1"/>
                </a:solidFill>
              </a:rPr>
              <a:t>(</a:t>
            </a:r>
            <a:r>
              <a:rPr lang="fr-CA" dirty="0" err="1">
                <a:solidFill>
                  <a:schemeClr val="tx1"/>
                </a:solidFill>
              </a:rPr>
              <a:t>artists</a:t>
            </a:r>
            <a:r>
              <a:rPr lang="fr-CA" dirty="0">
                <a:solidFill>
                  <a:schemeClr val="tx1"/>
                </a:solidFill>
              </a:rPr>
              <a:t> as </a:t>
            </a:r>
            <a:r>
              <a:rPr lang="fr-CA" dirty="0" err="1">
                <a:solidFill>
                  <a:schemeClr val="tx1"/>
                </a:solidFill>
              </a:rPr>
              <a:t>inspirers</a:t>
            </a:r>
            <a:r>
              <a:rPr lang="fr-CA" dirty="0">
                <a:solidFill>
                  <a:schemeClr val="tx1"/>
                </a:solidFill>
              </a:rPr>
              <a:t>, not as </a:t>
            </a:r>
            <a:r>
              <a:rPr lang="fr-CA" dirty="0" err="1">
                <a:solidFill>
                  <a:schemeClr val="tx1"/>
                </a:solidFill>
              </a:rPr>
              <a:t>entertainers</a:t>
            </a:r>
            <a:r>
              <a:rPr lang="fr-CA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fr-CA" dirty="0">
                <a:solidFill>
                  <a:schemeClr val="tx1"/>
                </a:solidFill>
              </a:rPr>
              <a:t>Bottom line: </a:t>
            </a:r>
            <a:r>
              <a:rPr lang="fr-CA" dirty="0" err="1">
                <a:solidFill>
                  <a:srgbClr val="FF0000"/>
                </a:solidFill>
              </a:rPr>
              <a:t>need</a:t>
            </a:r>
            <a:r>
              <a:rPr lang="fr-CA" dirty="0">
                <a:solidFill>
                  <a:srgbClr val="FF0000"/>
                </a:solidFill>
              </a:rPr>
              <a:t> for </a:t>
            </a:r>
            <a:r>
              <a:rPr lang="fr-CA" dirty="0" err="1">
                <a:solidFill>
                  <a:srgbClr val="FF0000"/>
                </a:solidFill>
              </a:rPr>
              <a:t>sustainable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benefits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>
                <a:solidFill>
                  <a:schemeClr val="tx1"/>
                </a:solidFill>
              </a:rPr>
              <a:t>for the </a:t>
            </a:r>
            <a:r>
              <a:rPr lang="fr-CA" dirty="0" err="1">
                <a:solidFill>
                  <a:schemeClr val="tx1"/>
                </a:solidFill>
              </a:rPr>
              <a:t>artists</a:t>
            </a:r>
            <a:r>
              <a:rPr lang="fr-CA" dirty="0">
                <a:solidFill>
                  <a:schemeClr val="tx1"/>
                </a:solidFill>
              </a:rPr>
              <a:t> and </a:t>
            </a:r>
            <a:r>
              <a:rPr lang="fr-CA" dirty="0" err="1">
                <a:solidFill>
                  <a:schemeClr val="tx1"/>
                </a:solidFill>
              </a:rPr>
              <a:t>their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communities</a:t>
            </a:r>
            <a:r>
              <a:rPr lang="fr-CA" dirty="0">
                <a:solidFill>
                  <a:schemeClr val="tx1"/>
                </a:solidFill>
              </a:rPr>
              <a:t>, a </a:t>
            </a:r>
            <a:r>
              <a:rPr lang="fr-CA" u="sng" dirty="0">
                <a:solidFill>
                  <a:schemeClr val="tx1"/>
                </a:solidFill>
              </a:rPr>
              <a:t>social </a:t>
            </a:r>
            <a:r>
              <a:rPr lang="fr-CA" u="sng" dirty="0" err="1">
                <a:solidFill>
                  <a:schemeClr val="tx1"/>
                </a:solidFill>
              </a:rPr>
              <a:t>turn</a:t>
            </a:r>
            <a:endParaRPr lang="fr-CA" u="sng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EC2321-38C8-4398-9AAF-8187AA5A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FEF681-6EAE-4928-AF00-907C990A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733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5E600-02B3-43EC-8269-E1DA1929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0" y="609600"/>
            <a:ext cx="9878170" cy="1116330"/>
          </a:xfrm>
        </p:spPr>
        <p:txBody>
          <a:bodyPr/>
          <a:lstStyle/>
          <a:p>
            <a:r>
              <a:rPr lang="fr-CA" dirty="0"/>
              <a:t>The CREATOUR Project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C94E8-26BA-4F58-89D6-BB8C91A7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798" y="1725930"/>
            <a:ext cx="9908649" cy="4370070"/>
          </a:xfrm>
        </p:spPr>
        <p:txBody>
          <a:bodyPr>
            <a:no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A 44-month </a:t>
            </a:r>
            <a:r>
              <a:rPr lang="fr-CA" dirty="0" err="1">
                <a:solidFill>
                  <a:srgbClr val="FF0000"/>
                </a:solidFill>
              </a:rPr>
              <a:t>research</a:t>
            </a:r>
            <a:r>
              <a:rPr lang="fr-CA" dirty="0">
                <a:solidFill>
                  <a:srgbClr val="FF0000"/>
                </a:solidFill>
              </a:rPr>
              <a:t>-and-application </a:t>
            </a:r>
            <a:r>
              <a:rPr lang="fr-CA" dirty="0" err="1">
                <a:solidFill>
                  <a:srgbClr val="FF0000"/>
                </a:solidFill>
              </a:rPr>
              <a:t>project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>
                <a:solidFill>
                  <a:schemeClr val="tx1"/>
                </a:solidFill>
              </a:rPr>
              <a:t>(2016-2020) </a:t>
            </a:r>
            <a:r>
              <a:rPr lang="fr-CA" dirty="0" err="1">
                <a:solidFill>
                  <a:schemeClr val="tx1"/>
                </a:solidFill>
              </a:rPr>
              <a:t>based</a:t>
            </a:r>
            <a:r>
              <a:rPr lang="fr-CA" dirty="0">
                <a:solidFill>
                  <a:schemeClr val="tx1"/>
                </a:solidFill>
              </a:rPr>
              <a:t> on </a:t>
            </a:r>
            <a:r>
              <a:rPr lang="fr-CA" dirty="0" err="1">
                <a:solidFill>
                  <a:schemeClr val="tx1"/>
                </a:solidFill>
              </a:rPr>
              <a:t>research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activities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field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work</a:t>
            </a:r>
            <a:r>
              <a:rPr lang="fr-CA" dirty="0">
                <a:solidFill>
                  <a:schemeClr val="tx1"/>
                </a:solidFill>
              </a:rPr>
              <a:t> and </a:t>
            </a:r>
            <a:r>
              <a:rPr lang="fr-CA" dirty="0" err="1">
                <a:solidFill>
                  <a:schemeClr val="tx1"/>
                </a:solidFill>
              </a:rPr>
              <a:t>IdeaLabs</a:t>
            </a:r>
            <a:r>
              <a:rPr lang="fr-CA" dirty="0">
                <a:solidFill>
                  <a:schemeClr val="tx1"/>
                </a:solidFill>
              </a:rPr>
              <a:t>, 40 pilot initiatives, networking and clustering, </a:t>
            </a:r>
            <a:r>
              <a:rPr lang="fr-CA" dirty="0" err="1">
                <a:solidFill>
                  <a:schemeClr val="tx1"/>
                </a:solidFill>
              </a:rPr>
              <a:t>annual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conferences</a:t>
            </a:r>
            <a:r>
              <a:rPr lang="fr-CA" dirty="0">
                <a:solidFill>
                  <a:schemeClr val="tx1"/>
                </a:solidFill>
              </a:rPr>
              <a:t>, webinars and publications </a:t>
            </a:r>
          </a:p>
          <a:p>
            <a:pPr>
              <a:spcBef>
                <a:spcPts val="2400"/>
              </a:spcBef>
            </a:pPr>
            <a:r>
              <a:rPr lang="en-CA" b="0" i="0" dirty="0">
                <a:solidFill>
                  <a:srgbClr val="333333"/>
                </a:solidFill>
                <a:effectLst/>
              </a:rPr>
              <a:t>An overall objective to develop and pilot </a:t>
            </a:r>
            <a:r>
              <a:rPr lang="en-CA" b="0" i="0" dirty="0">
                <a:solidFill>
                  <a:srgbClr val="FF0000"/>
                </a:solidFill>
                <a:effectLst/>
              </a:rPr>
              <a:t>an integrated approach and research agenda for creative tourism </a:t>
            </a:r>
            <a:r>
              <a:rPr lang="en-CA" b="0" i="1" dirty="0">
                <a:solidFill>
                  <a:srgbClr val="333333"/>
                </a:solidFill>
                <a:effectLst/>
              </a:rPr>
              <a:t>in Portuguese small cities and rural areas</a:t>
            </a:r>
            <a:r>
              <a:rPr lang="en-CA" b="0" i="0" dirty="0">
                <a:solidFill>
                  <a:srgbClr val="333333"/>
                </a:solidFill>
                <a:effectLst/>
              </a:rPr>
              <a:t>.</a:t>
            </a:r>
            <a:endParaRPr lang="fr-CA" dirty="0">
              <a:solidFill>
                <a:schemeClr val="tx1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Key dimensions: </a:t>
            </a:r>
            <a:r>
              <a:rPr lang="en-CA" b="0" i="0" dirty="0">
                <a:solidFill>
                  <a:srgbClr val="333333"/>
                </a:solidFill>
                <a:effectLst/>
              </a:rPr>
              <a:t>build </a:t>
            </a:r>
            <a:r>
              <a:rPr lang="en-CA" b="0" i="0" dirty="0">
                <a:solidFill>
                  <a:srgbClr val="FF0000"/>
                </a:solidFill>
                <a:effectLst/>
              </a:rPr>
              <a:t>knowledge and capacity</a:t>
            </a:r>
            <a:r>
              <a:rPr lang="en-CA" b="0" i="0" dirty="0">
                <a:solidFill>
                  <a:srgbClr val="333333"/>
                </a:solidFill>
                <a:effectLst/>
              </a:rPr>
              <a:t>, support </a:t>
            </a:r>
            <a:r>
              <a:rPr lang="en-CA" b="0" i="0" dirty="0">
                <a:solidFill>
                  <a:srgbClr val="FF0000"/>
                </a:solidFill>
                <a:effectLst/>
              </a:rPr>
              <a:t>content development </a:t>
            </a:r>
            <a:r>
              <a:rPr lang="en-CA" b="0" i="0" dirty="0">
                <a:solidFill>
                  <a:srgbClr val="333333"/>
                </a:solidFill>
                <a:effectLst/>
              </a:rPr>
              <a:t>and link </a:t>
            </a:r>
            <a:r>
              <a:rPr lang="en-CA" b="0" i="0" dirty="0">
                <a:solidFill>
                  <a:srgbClr val="FF0000"/>
                </a:solidFill>
                <a:effectLst/>
              </a:rPr>
              <a:t>creativity to place; </a:t>
            </a:r>
            <a:r>
              <a:rPr lang="en-CA" b="0" i="0" dirty="0">
                <a:solidFill>
                  <a:srgbClr val="333333"/>
                </a:solidFill>
                <a:effectLst/>
              </a:rPr>
              <a:t>strengthen </a:t>
            </a:r>
            <a:r>
              <a:rPr lang="en-CA" b="0" i="0" dirty="0">
                <a:solidFill>
                  <a:srgbClr val="FF0000"/>
                </a:solidFill>
                <a:effectLst/>
              </a:rPr>
              <a:t>network and cluster formation</a:t>
            </a:r>
            <a:r>
              <a:rPr lang="fr-CA" b="0" i="0" dirty="0">
                <a:solidFill>
                  <a:srgbClr val="FF0000"/>
                </a:solidFill>
                <a:effectLst/>
              </a:rPr>
              <a:t> </a:t>
            </a:r>
            <a:r>
              <a:rPr lang="fr-CA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https://creatour.pt/en/about/overview/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fr-CA" dirty="0">
                <a:solidFill>
                  <a:srgbClr val="FF0000"/>
                </a:solidFill>
              </a:rPr>
              <a:t>A </a:t>
            </a:r>
            <a:r>
              <a:rPr lang="fr-CA" dirty="0" err="1">
                <a:solidFill>
                  <a:srgbClr val="FF0000"/>
                </a:solidFill>
              </a:rPr>
              <a:t>prize-winning</a:t>
            </a:r>
            <a:r>
              <a:rPr lang="fr-CA" dirty="0">
                <a:solidFill>
                  <a:srgbClr val="FF0000"/>
                </a:solidFill>
              </a:rPr>
              <a:t> </a:t>
            </a:r>
            <a:r>
              <a:rPr lang="fr-CA" dirty="0" err="1">
                <a:solidFill>
                  <a:srgbClr val="FF0000"/>
                </a:solidFill>
              </a:rPr>
              <a:t>documentary</a:t>
            </a:r>
            <a:r>
              <a:rPr lang="fr-CA" dirty="0">
                <a:solidFill>
                  <a:schemeClr val="tx1"/>
                </a:solidFill>
              </a:rPr>
              <a:t>: </a:t>
            </a:r>
            <a:r>
              <a:rPr lang="fr-CA" i="1" dirty="0" err="1">
                <a:solidFill>
                  <a:schemeClr val="tx1"/>
                </a:solidFill>
              </a:rPr>
              <a:t>CREATOUR.pt</a:t>
            </a:r>
            <a:r>
              <a:rPr lang="fr-CA" i="1" dirty="0">
                <a:solidFill>
                  <a:schemeClr val="tx1"/>
                </a:solidFill>
              </a:rPr>
              <a:t>: </a:t>
            </a:r>
            <a:r>
              <a:rPr lang="fr-CA" i="1" dirty="0" err="1">
                <a:solidFill>
                  <a:schemeClr val="tx1"/>
                </a:solidFill>
              </a:rPr>
              <a:t>Creative</a:t>
            </a:r>
            <a:r>
              <a:rPr lang="fr-CA" i="1" dirty="0">
                <a:solidFill>
                  <a:schemeClr val="tx1"/>
                </a:solidFill>
              </a:rPr>
              <a:t> Tourism in Portugal </a:t>
            </a:r>
            <a:r>
              <a:rPr lang="fr-CA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https://centerforinterculturaldialogue.org/2020/12/09/creatour-pt-documentary-on-creative-tourism-portugal/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51BEF6-8929-43E6-A987-A948BDF2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D94974-31D4-409B-9A1D-D8161DF2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4278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B41C96-E522-4A4E-9F7E-BDA9257D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26720"/>
            <a:ext cx="9875520" cy="636270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References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ED811-434F-4746-A3F6-BD7392EA3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1166206"/>
            <a:ext cx="10145685" cy="5265074"/>
          </a:xfrm>
        </p:spPr>
        <p:txBody>
          <a:bodyPr>
            <a:normAutofit fontScale="47500" lnSpcReduction="20000"/>
          </a:bodyPr>
          <a:lstStyle/>
          <a:p>
            <a:r>
              <a:rPr lang="fr-CA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CREATOUR </a:t>
            </a:r>
            <a:r>
              <a:rPr lang="fr-CA" sz="2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CA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fr-CA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publications, </a:t>
            </a:r>
            <a:r>
              <a:rPr lang="fr-CA" sz="2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fr-CA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CA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https://creatour.pt/en/</a:t>
            </a:r>
            <a:r>
              <a:rPr lang="fr-CA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Bakas, F. E.,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Duxbury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 et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Albino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(2021). Creative </a:t>
            </a:r>
            <a:r>
              <a:rPr lang="fr-CA" sz="2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ourism </a:t>
            </a:r>
            <a:r>
              <a:rPr lang="fr-CA" sz="29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icroentrepreneurs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Portugal. In D.B. Morais (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CA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Tourism Entrepreneurship - Bridging Tourism Theory and Practice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79‑91. Emerald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Publishing</a:t>
            </a:r>
            <a:endParaRPr lang="fr-CA" sz="2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Dias, Á.,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Dutschke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 et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Patuleia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(2018).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Creative Tourism and Local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Communities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 : The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an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Antecedent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CA" sz="29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Revista</a:t>
            </a:r>
            <a:r>
              <a:rPr lang="fr-CA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Portuguesa de </a:t>
            </a:r>
            <a:r>
              <a:rPr lang="fr-CA" sz="29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Estudos</a:t>
            </a:r>
            <a:r>
              <a:rPr lang="fr-CA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9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Regionais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9‑25.</a:t>
            </a:r>
          </a:p>
          <a:p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CA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Bruin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et </a:t>
            </a:r>
            <a:r>
              <a:rPr lang="fr-CA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Jelinčić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A. (2016). </a:t>
            </a:r>
            <a:r>
              <a:rPr lang="fr-CA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extending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creative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tourism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CA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participatory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3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tourism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CA" sz="3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Tourism </a:t>
            </a:r>
            <a:r>
              <a:rPr lang="fr-CA" sz="30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CA" sz="3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International Journal of Culture, Tourism and </a:t>
            </a:r>
            <a:r>
              <a:rPr lang="fr-CA" sz="30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Hospitality</a:t>
            </a:r>
            <a:r>
              <a:rPr lang="fr-CA" sz="3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30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fr-CA" sz="3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30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30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lang="fr-CA" sz="3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(4), 57‑66.</a:t>
            </a:r>
            <a:endParaRPr lang="en-GB" sz="3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Duxbury, N., Albino, S., </a:t>
            </a:r>
            <a:r>
              <a:rPr lang="en-GB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Pato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Carvalho, C. (eds.) (2021). </a:t>
            </a:r>
            <a:r>
              <a:rPr lang="en-GB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Creative Tourism - Activating Resources and Engaging Creative Travellers. London 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CABI International</a:t>
            </a:r>
          </a:p>
          <a:p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Duxbury, N. et Richards, G. (2019). </a:t>
            </a:r>
            <a:r>
              <a:rPr lang="en-GB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Research Agenda for Creative Tourism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Cheltenhan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UK : Edward Elgar Publishing Inc. </a:t>
            </a:r>
            <a:endParaRPr lang="fr-CA" sz="2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439863" algn="l"/>
              </a:tabLst>
            </a:pP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Duxbury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N. et Richards, G. (2019).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agenda for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creative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tourism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dynamics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Dans </a:t>
            </a:r>
            <a:r>
              <a:rPr lang="fr-CA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CA" sz="29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fr-CA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Agenda for Creative Tourism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(p. 1‑14). [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s.l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.] : Edward Elgar </a:t>
            </a:r>
            <a:r>
              <a:rPr lang="fr-CA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fr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Ltd. </a:t>
            </a:r>
            <a:endParaRPr lang="fr-CA" sz="2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Richards, G. et Raymond, C. (2000). Creative Tourism. </a:t>
            </a:r>
            <a:r>
              <a:rPr lang="en-GB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Atlas News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16‑20. </a:t>
            </a:r>
            <a:endParaRPr lang="fr-CA" sz="2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Richards, G. (2011). Creativity and tourism: The State of the Art. </a:t>
            </a:r>
            <a:r>
              <a:rPr lang="en-GB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Annals of Tourism Research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1225‑1253. </a:t>
            </a:r>
          </a:p>
          <a:p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Rodrigues Gonçalves, A., Marques, J. F., Tavares, M., et al. (dir.). (2020). </a:t>
            </a:r>
            <a:r>
              <a:rPr lang="en-GB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Creative Tourism: The CREATOUR Recipe Book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Faro, Algarve : </a:t>
            </a:r>
            <a:r>
              <a:rPr lang="en-GB" sz="29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CinTurs</a:t>
            </a:r>
            <a:r>
              <a:rPr lang="en-GB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of Algarve</a:t>
            </a:r>
          </a:p>
          <a:p>
            <a:r>
              <a:rPr lang="en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Delisle, M.-A. (2021) </a:t>
            </a:r>
            <a:r>
              <a:rPr lang="en-CA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Linking creative tourism products to markets: Target marketing, promotion, commercialization, and market readiness  </a:t>
            </a:r>
            <a:r>
              <a:rPr lang="en-CA" sz="29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Duxbury, N., S. Albino, and C. Carvalho (dir.) </a:t>
            </a:r>
            <a:r>
              <a:rPr lang="en-CA" sz="29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Creative Tourism: Entrepreneurship, Cultural Resources and Engaging Creative Travellers.</a:t>
            </a:r>
            <a:r>
              <a:rPr lang="en-CA" sz="2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London: CABI International</a:t>
            </a:r>
          </a:p>
          <a:p>
            <a:pPr marL="45720" indent="0">
              <a:buNone/>
            </a:pPr>
            <a:r>
              <a:rPr lang="fr-C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Photos </a:t>
            </a:r>
            <a:r>
              <a:rPr lang="fr-C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credits</a:t>
            </a:r>
            <a:r>
              <a:rPr lang="fr-C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CA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M.-A.Delisle</a:t>
            </a:r>
            <a:r>
              <a:rPr lang="fr-CA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fr-CA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delisle.marie-andree@courrier.uqam.ca</a:t>
            </a:r>
            <a:endParaRPr lang="fr-CA" sz="25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5B6BB2-58B7-4D62-8FD5-C0672849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CA" noProof="0"/>
              <a:t>Marie-Andrée Delisle - Université du Québec à Montréal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7F5DC3-426F-4CD6-B445-21BA1506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061121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995_TF00019431.potx" id="{C2125009-E99A-4D93-8BAD-194548B68460}" vid="{D25C0EDA-F64B-440B-904F-62868309E0E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915EF7-B9F6-4EB7-AA4F-557BE6AB702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65D742-03F8-4A07-AD44-2F5940A96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28E4D0-782D-4812-BE7D-AE5131FD3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Base</Template>
  <TotalTime>919</TotalTime>
  <Words>1268</Words>
  <Application>Microsoft Macintosh PowerPoint</Application>
  <PresentationFormat>Widescreen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Base</vt:lpstr>
      <vt:lpstr>.</vt:lpstr>
      <vt:lpstr>PowerPoint Presentation</vt:lpstr>
      <vt:lpstr>Creative Tourism - Main features</vt:lpstr>
      <vt:lpstr>Relevant aspects </vt:lpstr>
      <vt:lpstr>What are visitors looking for ?</vt:lpstr>
      <vt:lpstr>Types of creative experiences</vt:lpstr>
      <vt:lpstr>Creative tourism: an evolution</vt:lpstr>
      <vt:lpstr>The CREATOUR Project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Creative tourism, an introduction</dc:title>
  <dc:creator>Delisle, Marie-Andrée</dc:creator>
  <cp:lastModifiedBy>Nancy Duxbury</cp:lastModifiedBy>
  <cp:revision>23</cp:revision>
  <cp:lastPrinted>2021-10-20T18:57:12Z</cp:lastPrinted>
  <dcterms:created xsi:type="dcterms:W3CDTF">2021-09-20T15:20:43Z</dcterms:created>
  <dcterms:modified xsi:type="dcterms:W3CDTF">2021-10-23T10:02:27Z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